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Fira Sans Extra Condensed Medium"/>
      <p:regular r:id="rId24"/>
      <p:bold r:id="rId25"/>
      <p:italic r:id="rId26"/>
      <p:boldItalic r:id="rId27"/>
    </p:embeddedFont>
    <p:embeddedFont>
      <p:font typeface="Montserrat Light"/>
      <p:regular r:id="rId28"/>
      <p:bold r:id="rId29"/>
      <p:italic r:id="rId30"/>
      <p:boldItalic r:id="rId31"/>
    </p:embeddedFont>
    <p:embeddedFont>
      <p:font typeface="Livvic"/>
      <p:regular r:id="rId32"/>
      <p:bold r:id="rId33"/>
      <p:italic r:id="rId34"/>
      <p:boldItalic r:id="rId35"/>
    </p:embeddedFont>
    <p:embeddedFont>
      <p:font typeface="Catamaran Light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FiraSansExtraCondensedMedium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FiraSansExtraCondensedMedium-italic.fntdata"/><Relationship Id="rId25" Type="http://schemas.openxmlformats.org/officeDocument/2006/relationships/font" Target="fonts/FiraSansExtraCondensedMedium-bold.fntdata"/><Relationship Id="rId28" Type="http://schemas.openxmlformats.org/officeDocument/2006/relationships/font" Target="fonts/MontserratLight-regular.fntdata"/><Relationship Id="rId27" Type="http://schemas.openxmlformats.org/officeDocument/2006/relationships/font" Target="fonts/FiraSansExtraCondensedMedium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Ligh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Light-boldItalic.fntdata"/><Relationship Id="rId30" Type="http://schemas.openxmlformats.org/officeDocument/2006/relationships/font" Target="fonts/MontserratLight-italic.fntdata"/><Relationship Id="rId11" Type="http://schemas.openxmlformats.org/officeDocument/2006/relationships/slide" Target="slides/slide5.xml"/><Relationship Id="rId33" Type="http://schemas.openxmlformats.org/officeDocument/2006/relationships/font" Target="fonts/Livvic-bold.fntdata"/><Relationship Id="rId10" Type="http://schemas.openxmlformats.org/officeDocument/2006/relationships/slide" Target="slides/slide4.xml"/><Relationship Id="rId32" Type="http://schemas.openxmlformats.org/officeDocument/2006/relationships/font" Target="fonts/Livvic-regular.fntdata"/><Relationship Id="rId13" Type="http://schemas.openxmlformats.org/officeDocument/2006/relationships/slide" Target="slides/slide7.xml"/><Relationship Id="rId35" Type="http://schemas.openxmlformats.org/officeDocument/2006/relationships/font" Target="fonts/Livvic-boldItalic.fntdata"/><Relationship Id="rId12" Type="http://schemas.openxmlformats.org/officeDocument/2006/relationships/slide" Target="slides/slide6.xml"/><Relationship Id="rId34" Type="http://schemas.openxmlformats.org/officeDocument/2006/relationships/font" Target="fonts/Livvic-italic.fntdata"/><Relationship Id="rId15" Type="http://schemas.openxmlformats.org/officeDocument/2006/relationships/slide" Target="slides/slide9.xml"/><Relationship Id="rId37" Type="http://schemas.openxmlformats.org/officeDocument/2006/relationships/font" Target="fonts/CatamaranLight-bold.fntdata"/><Relationship Id="rId14" Type="http://schemas.openxmlformats.org/officeDocument/2006/relationships/slide" Target="slides/slide8.xml"/><Relationship Id="rId36" Type="http://schemas.openxmlformats.org/officeDocument/2006/relationships/font" Target="fonts/CatamaranLight-regular.fntdata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jpg>
</file>

<file path=ppt/media/image10.jpg>
</file>

<file path=ppt/media/image11.pn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f8133aa679_0_77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f8133aa679_0_77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f8133aa679_0_7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f8133aa679_0_7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133aa679_0_78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133aa679_0_78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f8133aa679_0_78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f8133aa679_0_7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f8133aa679_0_79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f8133aa679_0_7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f8133aa679_0_78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f8133aa679_0_78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133aa679_0_80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133aa679_0_80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ru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Это может способствовать созданию позитивного имиджа компании и повысить ее репутацию среди сторонников экологически чистых и устойчивых технологий.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133aa679_0_8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133aa679_0_8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f8133aa679_0_15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f8133aa679_0_15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5"/>
          <p:cNvSpPr txBox="1"/>
          <p:nvPr>
            <p:ph hasCustomPrompt="1" idx="2" type="title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5"/>
          <p:cNvSpPr txBox="1"/>
          <p:nvPr>
            <p:ph idx="3" type="ctrTitle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1" name="Google Shape;61;p15"/>
          <p:cNvSpPr txBox="1"/>
          <p:nvPr>
            <p:ph idx="4" type="subTitle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5"/>
          <p:cNvSpPr txBox="1"/>
          <p:nvPr>
            <p:ph hasCustomPrompt="1" idx="5" type="title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5"/>
          <p:cNvSpPr txBox="1"/>
          <p:nvPr>
            <p:ph idx="6" type="ctrTitle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4" name="Google Shape;64;p15"/>
          <p:cNvSpPr txBox="1"/>
          <p:nvPr>
            <p:ph idx="7" type="subTitle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5"/>
          <p:cNvSpPr txBox="1"/>
          <p:nvPr>
            <p:ph hasCustomPrompt="1" idx="8" type="title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5"/>
          <p:cNvSpPr txBox="1"/>
          <p:nvPr>
            <p:ph idx="9" type="ctrTitle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7" name="Google Shape;67;p15"/>
          <p:cNvSpPr txBox="1"/>
          <p:nvPr>
            <p:ph idx="13" type="ctrTitle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8" name="Google Shape;68;p15"/>
          <p:cNvSpPr txBox="1"/>
          <p:nvPr>
            <p:ph idx="14" type="subTitle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5"/>
          <p:cNvSpPr txBox="1"/>
          <p:nvPr>
            <p:ph hasCustomPrompt="1" idx="15" type="title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5"/>
          <p:cNvSpPr txBox="1"/>
          <p:nvPr>
            <p:ph idx="16" type="ctrTitle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1" name="Google Shape;71;p15"/>
          <p:cNvSpPr txBox="1"/>
          <p:nvPr>
            <p:ph idx="17" type="subTitle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2" name="Google Shape;72;p15"/>
          <p:cNvSpPr txBox="1"/>
          <p:nvPr>
            <p:ph hasCustomPrompt="1" idx="18" type="title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3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5" name="Google Shape;75;p16"/>
          <p:cNvSpPr txBox="1"/>
          <p:nvPr>
            <p:ph idx="1" type="subTitle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1">
  <p:cSld name="CUSTOM_27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17"/>
          <p:cNvSpPr txBox="1"/>
          <p:nvPr>
            <p:ph idx="1" type="subTitle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9" name="Google Shape;79;p17"/>
          <p:cNvSpPr txBox="1"/>
          <p:nvPr>
            <p:ph idx="2" type="ctrTitle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" name="Google Shape;80;p17"/>
          <p:cNvSpPr txBox="1"/>
          <p:nvPr>
            <p:ph idx="3" type="subTitle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17"/>
          <p:cNvSpPr txBox="1"/>
          <p:nvPr>
            <p:ph idx="4" type="ctrTitle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2" name="Google Shape;82;p17"/>
          <p:cNvSpPr txBox="1"/>
          <p:nvPr>
            <p:ph idx="5" type="subTitle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17"/>
          <p:cNvSpPr txBox="1"/>
          <p:nvPr>
            <p:ph idx="6" type="ctrTitle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4" name="Google Shape;84;p17"/>
          <p:cNvSpPr txBox="1"/>
          <p:nvPr>
            <p:ph idx="7" type="ctrTitle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17"/>
          <p:cNvSpPr txBox="1"/>
          <p:nvPr>
            <p:ph idx="8" type="subTitle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27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9" name="Google Shape;89;p18"/>
          <p:cNvSpPr txBox="1"/>
          <p:nvPr>
            <p:ph idx="2" type="ctrTitle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3" type="subTitle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1" name="Google Shape;91;p18"/>
          <p:cNvSpPr txBox="1"/>
          <p:nvPr>
            <p:ph idx="4" type="ctrTitle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2" name="Google Shape;92;p18"/>
          <p:cNvSpPr txBox="1"/>
          <p:nvPr>
            <p:ph idx="5" type="ctrTitle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8"/>
          <p:cNvSpPr txBox="1"/>
          <p:nvPr>
            <p:ph idx="6" type="subTitle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14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1" type="subTitle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8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" type="subTitle"/>
          </p:nvPr>
        </p:nvSpPr>
        <p:spPr>
          <a:xfrm>
            <a:off x="915175" y="3380775"/>
            <a:ext cx="39606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2" type="subTitle"/>
          </p:nvPr>
        </p:nvSpPr>
        <p:spPr>
          <a:xfrm>
            <a:off x="915175" y="4004575"/>
            <a:ext cx="1821000" cy="2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16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idx="1" type="subTitle"/>
          </p:nvPr>
        </p:nvSpPr>
        <p:spPr>
          <a:xfrm>
            <a:off x="2117847" y="3380460"/>
            <a:ext cx="2951400" cy="2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type="ctrTitle"/>
          </p:nvPr>
        </p:nvSpPr>
        <p:spPr>
          <a:xfrm rot="-5400000">
            <a:off x="-343101" y="1759150"/>
            <a:ext cx="2888100" cy="8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16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idx="1" type="subTitle"/>
          </p:nvPr>
        </p:nvSpPr>
        <p:spPr>
          <a:xfrm flipH="1">
            <a:off x="4189625" y="3380460"/>
            <a:ext cx="2951400" cy="2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5" name="Google Shape;105;p22"/>
          <p:cNvSpPr txBox="1"/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35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/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CUSTOM_38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type="ctrTitle"/>
          </p:nvPr>
        </p:nvSpPr>
        <p:spPr>
          <a:xfrm>
            <a:off x="769725" y="1310050"/>
            <a:ext cx="3430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0" name="Google Shape;110;p24"/>
          <p:cNvSpPr txBox="1"/>
          <p:nvPr>
            <p:ph hasCustomPrompt="1" idx="2" type="title"/>
          </p:nvPr>
        </p:nvSpPr>
        <p:spPr>
          <a:xfrm rot="5400000">
            <a:off x="7142178" y="3570226"/>
            <a:ext cx="1738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30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 txBox="1"/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4" name="Google Shape;114;p25"/>
          <p:cNvSpPr txBox="1"/>
          <p:nvPr>
            <p:ph idx="2" type="ctrTitle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5" name="Google Shape;115;p25"/>
          <p:cNvSpPr txBox="1"/>
          <p:nvPr>
            <p:ph idx="3" type="subTitle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6" name="Google Shape;116;p25"/>
          <p:cNvSpPr txBox="1"/>
          <p:nvPr>
            <p:ph idx="4" type="ctrTitle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7" name="Google Shape;117;p25"/>
          <p:cNvSpPr txBox="1"/>
          <p:nvPr>
            <p:ph idx="5" type="subTitle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8" name="Google Shape;118;p25"/>
          <p:cNvSpPr txBox="1"/>
          <p:nvPr>
            <p:ph idx="6" type="ctrTitle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9" name="Google Shape;119;p25"/>
          <p:cNvSpPr txBox="1"/>
          <p:nvPr>
            <p:ph idx="7" type="ctrTitle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0" name="Google Shape;120;p25"/>
          <p:cNvSpPr txBox="1"/>
          <p:nvPr>
            <p:ph idx="8" type="subTitle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1" name="Google Shape;121;p25"/>
          <p:cNvSpPr txBox="1"/>
          <p:nvPr>
            <p:ph idx="9" type="ctrTitle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2" name="Google Shape;122;p25"/>
          <p:cNvSpPr txBox="1"/>
          <p:nvPr>
            <p:ph idx="13" type="subTitle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3" name="Google Shape;123;p25"/>
          <p:cNvSpPr txBox="1"/>
          <p:nvPr>
            <p:ph idx="14" type="ctrTitle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4" name="Google Shape;124;p25"/>
          <p:cNvSpPr txBox="1"/>
          <p:nvPr>
            <p:ph idx="15" type="subTitle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3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/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CUSTOM_2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idx="1" type="subTitle"/>
          </p:nvPr>
        </p:nvSpPr>
        <p:spPr>
          <a:xfrm>
            <a:off x="4633950" y="1847896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9" name="Google Shape;129;p27"/>
          <p:cNvSpPr txBox="1"/>
          <p:nvPr>
            <p:ph idx="2" type="subTitle"/>
          </p:nvPr>
        </p:nvSpPr>
        <p:spPr>
          <a:xfrm>
            <a:off x="4633950" y="382787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0" name="Google Shape;130;p27"/>
          <p:cNvSpPr txBox="1"/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" name="Google Shape;131;p27"/>
          <p:cNvSpPr txBox="1"/>
          <p:nvPr>
            <p:ph idx="3" type="ctrTitle"/>
          </p:nvPr>
        </p:nvSpPr>
        <p:spPr>
          <a:xfrm>
            <a:off x="4633950" y="351927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" name="Google Shape;132;p27"/>
          <p:cNvSpPr txBox="1"/>
          <p:nvPr>
            <p:ph idx="4" type="ctrTitle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1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5">
  <p:cSld name="CUSTOM_3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/>
          <p:nvPr>
            <p:ph idx="1" type="subTitle"/>
          </p:nvPr>
        </p:nvSpPr>
        <p:spPr>
          <a:xfrm>
            <a:off x="2258125" y="3106325"/>
            <a:ext cx="3029100" cy="10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5" name="Google Shape;135;p28"/>
          <p:cNvSpPr txBox="1"/>
          <p:nvPr>
            <p:ph type="ctrTitle"/>
          </p:nvPr>
        </p:nvSpPr>
        <p:spPr>
          <a:xfrm rot="5400000">
            <a:off x="7241489" y="1041025"/>
            <a:ext cx="1702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4">
  <p:cSld name="CUSTOM_33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idx="1" type="subTitle"/>
          </p:nvPr>
        </p:nvSpPr>
        <p:spPr>
          <a:xfrm flipH="1">
            <a:off x="840600" y="2432150"/>
            <a:ext cx="1650300" cy="7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8" name="Google Shape;138;p29"/>
          <p:cNvSpPr txBox="1"/>
          <p:nvPr>
            <p:ph idx="2" type="subTitle"/>
          </p:nvPr>
        </p:nvSpPr>
        <p:spPr>
          <a:xfrm>
            <a:off x="4702174" y="1049093"/>
            <a:ext cx="1960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9" name="Google Shape;139;p29"/>
          <p:cNvSpPr txBox="1"/>
          <p:nvPr>
            <p:ph type="ctrTitle"/>
          </p:nvPr>
        </p:nvSpPr>
        <p:spPr>
          <a:xfrm>
            <a:off x="-533400" y="2047350"/>
            <a:ext cx="3024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0" name="Google Shape;140;p29"/>
          <p:cNvSpPr txBox="1"/>
          <p:nvPr>
            <p:ph idx="3" type="ctrTitle"/>
          </p:nvPr>
        </p:nvSpPr>
        <p:spPr>
          <a:xfrm>
            <a:off x="4702174" y="66429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1" name="Google Shape;141;p29"/>
          <p:cNvSpPr txBox="1"/>
          <p:nvPr>
            <p:ph idx="4" type="subTitle"/>
          </p:nvPr>
        </p:nvSpPr>
        <p:spPr>
          <a:xfrm>
            <a:off x="4702174" y="3788925"/>
            <a:ext cx="2214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2" name="Google Shape;142;p29"/>
          <p:cNvSpPr txBox="1"/>
          <p:nvPr>
            <p:ph idx="5" type="ctrTitle"/>
          </p:nvPr>
        </p:nvSpPr>
        <p:spPr>
          <a:xfrm>
            <a:off x="4702174" y="3389725"/>
            <a:ext cx="24756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3" name="Google Shape;143;p29"/>
          <p:cNvSpPr txBox="1"/>
          <p:nvPr>
            <p:ph idx="6"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1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34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0"/>
          <p:cNvSpPr txBox="1"/>
          <p:nvPr>
            <p:ph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6" name="Google Shape;146;p30"/>
          <p:cNvSpPr txBox="1"/>
          <p:nvPr>
            <p:ph idx="1" type="subTitle"/>
          </p:nvPr>
        </p:nvSpPr>
        <p:spPr>
          <a:xfrm>
            <a:off x="1579064" y="2147200"/>
            <a:ext cx="1626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7" name="Google Shape;147;p30"/>
          <p:cNvSpPr txBox="1"/>
          <p:nvPr>
            <p:ph idx="2" type="ctrTitle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30"/>
          <p:cNvSpPr txBox="1"/>
          <p:nvPr>
            <p:ph idx="3" type="subTitle"/>
          </p:nvPr>
        </p:nvSpPr>
        <p:spPr>
          <a:xfrm>
            <a:off x="4068269" y="2147200"/>
            <a:ext cx="1626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9" name="Google Shape;149;p30"/>
          <p:cNvSpPr txBox="1"/>
          <p:nvPr>
            <p:ph idx="4" type="ctrTitle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6">
  <p:cSld name="CUSTOM_11_1_2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/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2" name="Google Shape;152;p31"/>
          <p:cNvSpPr txBox="1"/>
          <p:nvPr>
            <p:ph idx="1" type="subTitle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25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2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5" name="Google Shape;155;p32"/>
          <p:cNvSpPr txBox="1"/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25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3"/>
          <p:cNvSpPr txBox="1"/>
          <p:nvPr>
            <p:ph idx="1" type="body"/>
          </p:nvPr>
        </p:nvSpPr>
        <p:spPr>
          <a:xfrm>
            <a:off x="642050" y="127755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8" name="Google Shape;158;p33"/>
          <p:cNvSpPr txBox="1"/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9" name="Google Shape;159;p33"/>
          <p:cNvSpPr txBox="1"/>
          <p:nvPr>
            <p:ph idx="2" type="subTitle"/>
          </p:nvPr>
        </p:nvSpPr>
        <p:spPr>
          <a:xfrm>
            <a:off x="642050" y="540000"/>
            <a:ext cx="4655400" cy="9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b="1"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innovationcampus.ru/scieco2024-task/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9.jpg"/><Relationship Id="rId7" Type="http://schemas.openxmlformats.org/officeDocument/2006/relationships/hyperlink" Target="https://www.kommersant.ru/doc/6635390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youtube.com/watch?v=N7G_55kFGX8" TargetMode="External"/><Relationship Id="rId4" Type="http://schemas.openxmlformats.org/officeDocument/2006/relationships/image" Target="../media/image5.jpg"/><Relationship Id="rId5" Type="http://schemas.openxmlformats.org/officeDocument/2006/relationships/hyperlink" Target="http://www.youtube.com/watch?v=rQl9P9d0qE0" TargetMode="External"/><Relationship Id="rId6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4"/>
          <p:cNvPicPr preferRelativeResize="0"/>
          <p:nvPr/>
        </p:nvPicPr>
        <p:blipFill rotWithShape="1">
          <a:blip r:embed="rId3">
            <a:alphaModFix/>
          </a:blip>
          <a:srcRect b="485" l="0" r="0" t="475"/>
          <a:stretch/>
        </p:blipFill>
        <p:spPr>
          <a:xfrm flipH="1">
            <a:off x="2214590" y="0"/>
            <a:ext cx="6929408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4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chemeClr val="accent1">
              <a:alpha val="861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34"/>
          <p:cNvSpPr txBox="1"/>
          <p:nvPr>
            <p:ph idx="1" type="subTitle"/>
          </p:nvPr>
        </p:nvSpPr>
        <p:spPr>
          <a:xfrm>
            <a:off x="1029125" y="3151593"/>
            <a:ext cx="2402100" cy="33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Команда: </a:t>
            </a:r>
            <a:r>
              <a:rPr lang="ru" sz="14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CraсkStatus</a:t>
            </a:r>
            <a:endParaRPr sz="14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67" name="Google Shape;167;p34"/>
          <p:cNvSpPr txBox="1"/>
          <p:nvPr>
            <p:ph type="ctrTitle"/>
          </p:nvPr>
        </p:nvSpPr>
        <p:spPr>
          <a:xfrm>
            <a:off x="1029125" y="1436963"/>
            <a:ext cx="4592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Eco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Data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8" name="Google Shape;168;p34"/>
          <p:cNvSpPr/>
          <p:nvPr/>
        </p:nvSpPr>
        <p:spPr>
          <a:xfrm flipH="1" rot="-5400000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5"/>
          <p:cNvSpPr/>
          <p:nvPr/>
        </p:nvSpPr>
        <p:spPr>
          <a:xfrm rot="-5400000">
            <a:off x="6443775" y="363750"/>
            <a:ext cx="695700" cy="299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35"/>
          <p:cNvPicPr preferRelativeResize="0"/>
          <p:nvPr/>
        </p:nvPicPr>
        <p:blipFill rotWithShape="1">
          <a:blip r:embed="rId3">
            <a:alphaModFix/>
          </a:blip>
          <a:srcRect b="0" l="0" r="37496" t="0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5"/>
          <p:cNvSpPr txBox="1"/>
          <p:nvPr>
            <p:ph type="ctrTitle"/>
          </p:nvPr>
        </p:nvSpPr>
        <p:spPr>
          <a:xfrm>
            <a:off x="5305774" y="1668576"/>
            <a:ext cx="2888100" cy="55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Проблема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p35"/>
          <p:cNvSpPr txBox="1"/>
          <p:nvPr>
            <p:ph idx="1" type="subTitle"/>
          </p:nvPr>
        </p:nvSpPr>
        <p:spPr>
          <a:xfrm>
            <a:off x="5332125" y="2208300"/>
            <a:ext cx="2956500" cy="20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333333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Масштабный сбор данных об окружающей среде затруднен, и это </a:t>
            </a:r>
            <a:r>
              <a:rPr lang="ru" sz="1400" u="sng">
                <a:solidFill>
                  <a:srgbClr val="333333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препятствует деятельности</a:t>
            </a:r>
            <a:r>
              <a:rPr lang="ru" sz="1400">
                <a:solidFill>
                  <a:srgbClr val="333333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коллективных сервисов по экологии</a:t>
            </a:r>
            <a:endParaRPr b="1"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33333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" name="Google Shape;177;p35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A9B9D3">
                  <a:alpha val="30980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6"/>
          <p:cNvSpPr txBox="1"/>
          <p:nvPr>
            <p:ph idx="4294967295" type="subTitle"/>
          </p:nvPr>
        </p:nvSpPr>
        <p:spPr>
          <a:xfrm>
            <a:off x="4808450" y="3515387"/>
            <a:ext cx="3419100" cy="710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000">
                <a:latin typeface="Montserrat Light"/>
                <a:ea typeface="Montserrat Light"/>
                <a:cs typeface="Montserrat Light"/>
                <a:sym typeface="Montserrat Light"/>
              </a:rPr>
              <a:t>Информация взята из ТЗ:</a:t>
            </a:r>
            <a:r>
              <a:rPr lang="ru" sz="1000"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ru" sz="1000" u="sng">
                <a:solidFill>
                  <a:srgbClr val="828CFB"/>
                </a:solidFill>
                <a:latin typeface="Montserrat Light"/>
                <a:ea typeface="Montserrat Light"/>
                <a:cs typeface="Montserrat Light"/>
                <a:sym typeface="Montserrat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https://innovationcampus.ru/scieco2024-task/</a:t>
            </a:r>
            <a:r>
              <a:rPr lang="ru" sz="1000">
                <a:solidFill>
                  <a:srgbClr val="828CF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endParaRPr sz="1000">
              <a:solidFill>
                <a:srgbClr val="828CF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83" name="Google Shape;183;p36"/>
          <p:cNvSpPr/>
          <p:nvPr/>
        </p:nvSpPr>
        <p:spPr>
          <a:xfrm flipH="1" rot="-5400000">
            <a:off x="6446575" y="2369650"/>
            <a:ext cx="624300" cy="49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6"/>
          <p:cNvSpPr/>
          <p:nvPr/>
        </p:nvSpPr>
        <p:spPr>
          <a:xfrm flipH="1" rot="-5400000">
            <a:off x="-273400" y="273450"/>
            <a:ext cx="1072800" cy="52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6"/>
          <p:cNvSpPr txBox="1"/>
          <p:nvPr/>
        </p:nvSpPr>
        <p:spPr>
          <a:xfrm>
            <a:off x="914775" y="1713725"/>
            <a:ext cx="3893700" cy="18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Собирают данные для этих сервисов обычные люди — </a:t>
            </a:r>
            <a:r>
              <a:rPr lang="ru" u="sng">
                <a:solidFill>
                  <a:srgbClr val="333333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волонтеры</a:t>
            </a:r>
            <a:r>
              <a:rPr lang="ru">
                <a:solidFill>
                  <a:srgbClr val="333333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. Из-за отсутствия коммерческого применения, такие сервисы </a:t>
            </a:r>
            <a:r>
              <a:rPr lang="ru" u="sng">
                <a:solidFill>
                  <a:srgbClr val="333333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остаются нишевыми и не привлекают</a:t>
            </a:r>
            <a:r>
              <a:rPr lang="ru">
                <a:solidFill>
                  <a:srgbClr val="333333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большое количество участников.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186" name="Google Shape;186;p36"/>
          <p:cNvSpPr txBox="1"/>
          <p:nvPr>
            <p:ph type="ctrTitle"/>
          </p:nvPr>
        </p:nvSpPr>
        <p:spPr>
          <a:xfrm>
            <a:off x="906333" y="961462"/>
            <a:ext cx="34812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Актуальность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7" name="Google Shape;18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6088" y="961443"/>
            <a:ext cx="2363823" cy="2363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7"/>
          <p:cNvSpPr/>
          <p:nvPr/>
        </p:nvSpPr>
        <p:spPr>
          <a:xfrm rot="-5400000">
            <a:off x="3430200" y="-1420800"/>
            <a:ext cx="2283600" cy="7985100"/>
          </a:xfrm>
          <a:prstGeom prst="rect">
            <a:avLst/>
          </a:prstGeom>
          <a:gradFill>
            <a:gsLst>
              <a:gs pos="0">
                <a:srgbClr val="A9B9D3">
                  <a:alpha val="30980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7"/>
          <p:cNvSpPr txBox="1"/>
          <p:nvPr>
            <p:ph idx="1" type="subTitle"/>
          </p:nvPr>
        </p:nvSpPr>
        <p:spPr>
          <a:xfrm>
            <a:off x="921300" y="2313250"/>
            <a:ext cx="7301400" cy="11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Приложение, которое будет собирать данные для коллективных сервисов экологии, может стать полезным инструментом для коммерческих компаний. Оно поможет увеличить популярность самой компании и улучшить продукты компаний, используя собранные данные</a:t>
            </a:r>
            <a:endParaRPr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4" name="Google Shape;194;p37"/>
          <p:cNvSpPr txBox="1"/>
          <p:nvPr>
            <p:ph idx="4294967295" type="ctrTitle"/>
          </p:nvPr>
        </p:nvSpPr>
        <p:spPr>
          <a:xfrm>
            <a:off x="913649" y="1711476"/>
            <a:ext cx="28881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Идея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8"/>
          <p:cNvSpPr txBox="1"/>
          <p:nvPr>
            <p:ph idx="6" type="ctrTitle"/>
          </p:nvPr>
        </p:nvSpPr>
        <p:spPr>
          <a:xfrm>
            <a:off x="411950" y="1326363"/>
            <a:ext cx="5092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Montserrat"/>
                <a:ea typeface="Montserrat"/>
                <a:cs typeface="Montserrat"/>
                <a:sym typeface="Montserrat"/>
              </a:rPr>
              <a:t>Какие данные мы собираем?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p38"/>
          <p:cNvSpPr txBox="1"/>
          <p:nvPr>
            <p:ph idx="2" type="ctrTitle"/>
          </p:nvPr>
        </p:nvSpPr>
        <p:spPr>
          <a:xfrm>
            <a:off x="1079538" y="2656239"/>
            <a:ext cx="1881300" cy="45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1600">
                <a:latin typeface="Montserrat"/>
                <a:ea typeface="Montserrat"/>
                <a:cs typeface="Montserrat"/>
                <a:sym typeface="Montserrat"/>
              </a:rPr>
              <a:t>Температуру</a:t>
            </a:r>
            <a:endParaRPr b="0"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p38"/>
          <p:cNvSpPr txBox="1"/>
          <p:nvPr>
            <p:ph idx="4" type="ctrTitle"/>
          </p:nvPr>
        </p:nvSpPr>
        <p:spPr>
          <a:xfrm>
            <a:off x="1079550" y="3358059"/>
            <a:ext cx="2496600" cy="45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1600">
                <a:latin typeface="Montserrat"/>
                <a:ea typeface="Montserrat"/>
                <a:cs typeface="Montserrat"/>
                <a:sym typeface="Montserrat"/>
              </a:rPr>
              <a:t>Качество воздуха</a:t>
            </a:r>
            <a:endParaRPr b="0"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38"/>
          <p:cNvSpPr txBox="1"/>
          <p:nvPr>
            <p:ph type="ctrTitle"/>
          </p:nvPr>
        </p:nvSpPr>
        <p:spPr>
          <a:xfrm>
            <a:off x="1037400" y="1954414"/>
            <a:ext cx="1881300" cy="45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1600">
                <a:latin typeface="Montserrat"/>
                <a:ea typeface="Montserrat"/>
                <a:cs typeface="Montserrat"/>
                <a:sym typeface="Montserrat"/>
              </a:rPr>
              <a:t>Влажность</a:t>
            </a:r>
            <a:endParaRPr b="0"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38"/>
          <p:cNvSpPr/>
          <p:nvPr/>
        </p:nvSpPr>
        <p:spPr>
          <a:xfrm>
            <a:off x="502191" y="2656250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8"/>
          <p:cNvSpPr/>
          <p:nvPr/>
        </p:nvSpPr>
        <p:spPr>
          <a:xfrm>
            <a:off x="502188" y="3358113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38"/>
          <p:cNvGrpSpPr/>
          <p:nvPr/>
        </p:nvGrpSpPr>
        <p:grpSpPr>
          <a:xfrm>
            <a:off x="552191" y="2706073"/>
            <a:ext cx="359017" cy="359387"/>
            <a:chOff x="865862" y="3207306"/>
            <a:chExt cx="364484" cy="364897"/>
          </a:xfrm>
        </p:grpSpPr>
        <p:sp>
          <p:nvSpPr>
            <p:cNvPr id="206" name="Google Shape;206;p3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07" name="Google Shape;207;p3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08" name="Google Shape;208;p3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09" name="Google Shape;209;p3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10" name="Google Shape;210;p3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11" name="Google Shape;211;p3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12" name="Google Shape;212;p3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13" name="Google Shape;213;p3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14" name="Google Shape;214;p3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15" name="Google Shape;215;p3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16" name="Google Shape;216;p3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17" name="Google Shape;217;p3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18" name="Google Shape;218;p3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19" name="Google Shape;219;p3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220" name="Google Shape;220;p38"/>
          <p:cNvSpPr/>
          <p:nvPr/>
        </p:nvSpPr>
        <p:spPr>
          <a:xfrm>
            <a:off x="502191" y="1954400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8"/>
          <p:cNvSpPr/>
          <p:nvPr/>
        </p:nvSpPr>
        <p:spPr>
          <a:xfrm>
            <a:off x="552196" y="200469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8"/>
          <p:cNvSpPr/>
          <p:nvPr/>
        </p:nvSpPr>
        <p:spPr>
          <a:xfrm>
            <a:off x="585728" y="353572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8"/>
          <p:cNvSpPr/>
          <p:nvPr/>
        </p:nvSpPr>
        <p:spPr>
          <a:xfrm>
            <a:off x="617103" y="341328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4" name="Google Shape;224;p38"/>
          <p:cNvPicPr preferRelativeResize="0"/>
          <p:nvPr/>
        </p:nvPicPr>
        <p:blipFill rotWithShape="1">
          <a:blip r:embed="rId3">
            <a:alphaModFix amt="70000"/>
          </a:blip>
          <a:srcRect b="0" l="29321" r="29317" t="0"/>
          <a:stretch/>
        </p:blipFill>
        <p:spPr>
          <a:xfrm>
            <a:off x="5414200" y="541500"/>
            <a:ext cx="2976302" cy="4060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8"/>
          <p:cNvSpPr/>
          <p:nvPr/>
        </p:nvSpPr>
        <p:spPr>
          <a:xfrm>
            <a:off x="7338750" y="808575"/>
            <a:ext cx="1447200" cy="958800"/>
          </a:xfrm>
          <a:prstGeom prst="rect">
            <a:avLst/>
          </a:prstGeom>
          <a:solidFill>
            <a:schemeClr val="accent1">
              <a:alpha val="6179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8"/>
          <p:cNvSpPr txBox="1"/>
          <p:nvPr/>
        </p:nvSpPr>
        <p:spPr>
          <a:xfrm>
            <a:off x="7366801" y="875175"/>
            <a:ext cx="13911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Кикшеринговые компании</a:t>
            </a:r>
            <a:endParaRPr sz="6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27" name="Google Shape;227;p38"/>
          <p:cNvSpPr txBox="1"/>
          <p:nvPr/>
        </p:nvSpPr>
        <p:spPr>
          <a:xfrm>
            <a:off x="411950" y="548700"/>
            <a:ext cx="5002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Проект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9"/>
          <p:cNvPicPr preferRelativeResize="0"/>
          <p:nvPr/>
        </p:nvPicPr>
        <p:blipFill rotWithShape="1">
          <a:blip r:embed="rId3">
            <a:alphaModFix/>
          </a:blip>
          <a:srcRect b="0" l="25608" r="25613" t="0"/>
          <a:stretch/>
        </p:blipFill>
        <p:spPr>
          <a:xfrm>
            <a:off x="5381625" y="0"/>
            <a:ext cx="37623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9"/>
          <p:cNvSpPr/>
          <p:nvPr/>
        </p:nvSpPr>
        <p:spPr>
          <a:xfrm>
            <a:off x="4819650" y="75"/>
            <a:ext cx="3762300" cy="5143500"/>
          </a:xfrm>
          <a:prstGeom prst="rect">
            <a:avLst/>
          </a:prstGeom>
          <a:solidFill>
            <a:schemeClr val="accent3">
              <a:alpha val="58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9"/>
          <p:cNvSpPr txBox="1"/>
          <p:nvPr>
            <p:ph idx="1" type="subTitle"/>
          </p:nvPr>
        </p:nvSpPr>
        <p:spPr>
          <a:xfrm flipH="1">
            <a:off x="672163" y="1983775"/>
            <a:ext cx="3844500" cy="14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5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На улицах Екатеринбурга в текущем сезоне будет размещено </a:t>
            </a:r>
            <a:r>
              <a:rPr lang="ru" sz="1450" u="sng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не менее 13.000</a:t>
            </a:r>
            <a:r>
              <a:rPr lang="ru" sz="145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электросамокатов четырех </a:t>
            </a:r>
            <a:r>
              <a:rPr lang="ru" sz="145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кикшеринговых</a:t>
            </a:r>
            <a:r>
              <a:rPr lang="ru" sz="1450">
                <a:solidFill>
                  <a:srgbClr val="11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компании — Woosh, «Яндекс Go», «Юрент» и BusyFly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9"/>
          <p:cNvSpPr txBox="1"/>
          <p:nvPr>
            <p:ph type="title"/>
          </p:nvPr>
        </p:nvSpPr>
        <p:spPr>
          <a:xfrm>
            <a:off x="672375" y="1191825"/>
            <a:ext cx="3498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О п</a:t>
            </a: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артнерах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39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chemeClr val="accent3">
              <a:alpha val="58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2750" y="3566100"/>
            <a:ext cx="1362300" cy="136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238" name="Google Shape;238;p39"/>
          <p:cNvPicPr preferRelativeResize="0"/>
          <p:nvPr/>
        </p:nvPicPr>
        <p:blipFill rotWithShape="1">
          <a:blip r:embed="rId5">
            <a:alphaModFix/>
          </a:blip>
          <a:srcRect b="0" l="0" r="72623" t="0"/>
          <a:stretch/>
        </p:blipFill>
        <p:spPr>
          <a:xfrm>
            <a:off x="5062750" y="221525"/>
            <a:ext cx="1362401" cy="1355887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9"/>
          <p:cNvSpPr txBox="1"/>
          <p:nvPr/>
        </p:nvSpPr>
        <p:spPr>
          <a:xfrm>
            <a:off x="6501350" y="3883050"/>
            <a:ext cx="1959000" cy="7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latin typeface="Montserrat"/>
                <a:ea typeface="Montserrat"/>
                <a:cs typeface="Montserrat"/>
                <a:sym typeface="Montserrat"/>
              </a:rPr>
              <a:t>Whoosh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Montserrat"/>
                <a:ea typeface="Montserrat"/>
                <a:cs typeface="Montserrat"/>
                <a:sym typeface="Montserrat"/>
              </a:rPr>
              <a:t>5300 </a:t>
            </a:r>
            <a:r>
              <a:rPr lang="ru" sz="1700">
                <a:latin typeface="Montserrat"/>
                <a:ea typeface="Montserrat"/>
                <a:cs typeface="Montserrat"/>
                <a:sym typeface="Montserrat"/>
              </a:rPr>
              <a:t>самокатов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39"/>
          <p:cNvSpPr txBox="1"/>
          <p:nvPr/>
        </p:nvSpPr>
        <p:spPr>
          <a:xfrm>
            <a:off x="6501350" y="2215350"/>
            <a:ext cx="2071200" cy="7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latin typeface="Montserrat"/>
                <a:ea typeface="Montserrat"/>
                <a:cs typeface="Montserrat"/>
                <a:sym typeface="Montserrat"/>
              </a:rPr>
              <a:t>Яндекс GO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Montserrat"/>
                <a:ea typeface="Montserrat"/>
                <a:cs typeface="Montserrat"/>
                <a:sym typeface="Montserrat"/>
              </a:rPr>
              <a:t>3000 самокатов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39"/>
          <p:cNvSpPr txBox="1"/>
          <p:nvPr/>
        </p:nvSpPr>
        <p:spPr>
          <a:xfrm>
            <a:off x="6501350" y="547638"/>
            <a:ext cx="2117400" cy="7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latin typeface="Montserrat"/>
                <a:ea typeface="Montserrat"/>
                <a:cs typeface="Montserrat"/>
                <a:sym typeface="Montserrat"/>
              </a:rPr>
              <a:t>Юрент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Montserrat"/>
                <a:ea typeface="Montserrat"/>
                <a:cs typeface="Montserrat"/>
                <a:sym typeface="Montserrat"/>
              </a:rPr>
              <a:t>2700 самокатов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2" name="Google Shape;242;p39"/>
          <p:cNvPicPr preferRelativeResize="0"/>
          <p:nvPr/>
        </p:nvPicPr>
        <p:blipFill rotWithShape="1">
          <a:blip r:embed="rId6">
            <a:alphaModFix/>
          </a:blip>
          <a:srcRect b="7188" l="7628" r="3876" t="5672"/>
          <a:stretch/>
        </p:blipFill>
        <p:spPr>
          <a:xfrm>
            <a:off x="5062800" y="1900960"/>
            <a:ext cx="1362300" cy="1357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43" name="Google Shape;243;p39"/>
          <p:cNvSpPr txBox="1"/>
          <p:nvPr/>
        </p:nvSpPr>
        <p:spPr>
          <a:xfrm>
            <a:off x="503325" y="4714375"/>
            <a:ext cx="20100" cy="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244" name="Google Shape;244;p39"/>
          <p:cNvSpPr txBox="1"/>
          <p:nvPr/>
        </p:nvSpPr>
        <p:spPr>
          <a:xfrm>
            <a:off x="672375" y="4375225"/>
            <a:ext cx="3599400" cy="7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Источник:</a:t>
            </a:r>
            <a:endParaRPr sz="12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u="sng">
                <a:solidFill>
                  <a:srgbClr val="828CFB"/>
                </a:solidFill>
                <a:latin typeface="Montserrat Light"/>
                <a:ea typeface="Montserrat Light"/>
                <a:cs typeface="Montserrat Light"/>
                <a:sym typeface="Montserrat Ligh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https://www.kommersant.ru/doc/6635390</a:t>
            </a:r>
            <a:r>
              <a:rPr lang="ru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endParaRPr sz="12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idx="1" type="subTitle"/>
          </p:nvPr>
        </p:nvSpPr>
        <p:spPr>
          <a:xfrm flipH="1">
            <a:off x="1168950" y="3416625"/>
            <a:ext cx="2334600" cy="14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Данные, собранные через наше приложение, могут помочь компаниям улучшить качество предоставляемых услуг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50" name="Google Shape;250;p40"/>
          <p:cNvPicPr preferRelativeResize="0"/>
          <p:nvPr/>
        </p:nvPicPr>
        <p:blipFill rotWithShape="1">
          <a:blip r:embed="rId3">
            <a:alphaModFix/>
          </a:blip>
          <a:srcRect b="0" l="0" r="0" t="41850"/>
          <a:stretch/>
        </p:blipFill>
        <p:spPr>
          <a:xfrm>
            <a:off x="3503550" y="2780600"/>
            <a:ext cx="4600576" cy="182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40"/>
          <p:cNvPicPr preferRelativeResize="0"/>
          <p:nvPr/>
        </p:nvPicPr>
        <p:blipFill rotWithShape="1">
          <a:blip r:embed="rId4">
            <a:alphaModFix/>
          </a:blip>
          <a:srcRect b="28608" l="0" r="0" t="28608"/>
          <a:stretch/>
        </p:blipFill>
        <p:spPr>
          <a:xfrm>
            <a:off x="846200" y="960400"/>
            <a:ext cx="4600576" cy="1594598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0"/>
          <p:cNvSpPr/>
          <p:nvPr/>
        </p:nvSpPr>
        <p:spPr>
          <a:xfrm>
            <a:off x="4770425" y="960400"/>
            <a:ext cx="3182400" cy="512100"/>
          </a:xfrm>
          <a:prstGeom prst="rect">
            <a:avLst/>
          </a:prstGeom>
          <a:solidFill>
            <a:schemeClr val="accent1">
              <a:alpha val="6179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40"/>
          <p:cNvSpPr txBox="1"/>
          <p:nvPr>
            <p:ph idx="6" type="ctrTitle"/>
          </p:nvPr>
        </p:nvSpPr>
        <p:spPr>
          <a:xfrm>
            <a:off x="1744500" y="322500"/>
            <a:ext cx="5655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Преимущества</a:t>
            </a: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 для компаний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40"/>
          <p:cNvSpPr/>
          <p:nvPr/>
        </p:nvSpPr>
        <p:spPr>
          <a:xfrm flipH="1">
            <a:off x="1235250" y="2780600"/>
            <a:ext cx="2945700" cy="649500"/>
          </a:xfrm>
          <a:prstGeom prst="rect">
            <a:avLst/>
          </a:prstGeom>
          <a:solidFill>
            <a:schemeClr val="accent1">
              <a:alpha val="6179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40"/>
          <p:cNvSpPr txBox="1"/>
          <p:nvPr>
            <p:ph type="ctrTitle"/>
          </p:nvPr>
        </p:nvSpPr>
        <p:spPr>
          <a:xfrm>
            <a:off x="1098850" y="3045275"/>
            <a:ext cx="23346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Забота о пользователе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p40"/>
          <p:cNvSpPr txBox="1"/>
          <p:nvPr>
            <p:ph idx="2" type="subTitle"/>
          </p:nvPr>
        </p:nvSpPr>
        <p:spPr>
          <a:xfrm>
            <a:off x="5528200" y="1442600"/>
            <a:ext cx="2535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Позволит компаниям продемонстрировать свою заботу о окружающей среде и свою экологическую ответственность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57" name="Google Shape;257;p40"/>
          <p:cNvSpPr txBox="1"/>
          <p:nvPr>
            <p:ph idx="3" type="ctrTitle"/>
          </p:nvPr>
        </p:nvSpPr>
        <p:spPr>
          <a:xfrm>
            <a:off x="5528203" y="1084693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 экологию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1"/>
          <p:cNvSpPr txBox="1"/>
          <p:nvPr>
            <p:ph type="ctrTitle"/>
          </p:nvPr>
        </p:nvSpPr>
        <p:spPr>
          <a:xfrm>
            <a:off x="453101" y="486451"/>
            <a:ext cx="34812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Демонстрация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" name="Google Shape;263;p41"/>
          <p:cNvSpPr/>
          <p:nvPr/>
        </p:nvSpPr>
        <p:spPr>
          <a:xfrm>
            <a:off x="72100" y="2966125"/>
            <a:ext cx="1122600" cy="1229100"/>
          </a:xfrm>
          <a:prstGeom prst="rect">
            <a:avLst/>
          </a:prstGeom>
          <a:solidFill>
            <a:schemeClr val="accent1">
              <a:alpha val="6179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41"/>
          <p:cNvSpPr txBox="1"/>
          <p:nvPr/>
        </p:nvSpPr>
        <p:spPr>
          <a:xfrm>
            <a:off x="1558846" y="3167875"/>
            <a:ext cx="10737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Жесткий мужчина</a:t>
            </a:r>
            <a:endParaRPr sz="1000">
              <a:solidFill>
                <a:schemeClr val="lt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pic>
        <p:nvPicPr>
          <p:cNvPr id="265" name="Google Shape;265;p41" title="video529189096273636893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091" y="1491900"/>
            <a:ext cx="4017650" cy="225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41" title="Pokaz-sayta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3261" y="1491913"/>
            <a:ext cx="4017645" cy="225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41"/>
          <p:cNvSpPr/>
          <p:nvPr/>
        </p:nvSpPr>
        <p:spPr>
          <a:xfrm>
            <a:off x="7859075" y="973950"/>
            <a:ext cx="1122600" cy="1229100"/>
          </a:xfrm>
          <a:prstGeom prst="rect">
            <a:avLst/>
          </a:prstGeom>
          <a:solidFill>
            <a:schemeClr val="accent1">
              <a:alpha val="6179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2"/>
          <p:cNvSpPr txBox="1"/>
          <p:nvPr>
            <p:ph type="ctrTitle"/>
          </p:nvPr>
        </p:nvSpPr>
        <p:spPr>
          <a:xfrm>
            <a:off x="3273600" y="2328000"/>
            <a:ext cx="25968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Перспективы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42"/>
          <p:cNvSpPr/>
          <p:nvPr/>
        </p:nvSpPr>
        <p:spPr>
          <a:xfrm>
            <a:off x="72100" y="2966125"/>
            <a:ext cx="1122600" cy="1229100"/>
          </a:xfrm>
          <a:prstGeom prst="rect">
            <a:avLst/>
          </a:prstGeom>
          <a:solidFill>
            <a:schemeClr val="accent1">
              <a:alpha val="6179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42"/>
          <p:cNvSpPr txBox="1"/>
          <p:nvPr/>
        </p:nvSpPr>
        <p:spPr>
          <a:xfrm>
            <a:off x="1558846" y="3167875"/>
            <a:ext cx="10737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Жесткий мужчина</a:t>
            </a:r>
            <a:endParaRPr sz="1000">
              <a:solidFill>
                <a:schemeClr val="lt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275" name="Google Shape;275;p42"/>
          <p:cNvSpPr/>
          <p:nvPr/>
        </p:nvSpPr>
        <p:spPr>
          <a:xfrm>
            <a:off x="7859075" y="973950"/>
            <a:ext cx="1122600" cy="1229100"/>
          </a:xfrm>
          <a:prstGeom prst="rect">
            <a:avLst/>
          </a:prstGeom>
          <a:solidFill>
            <a:schemeClr val="accent1">
              <a:alpha val="6179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556D96"/>
      </a:accent1>
      <a:accent2>
        <a:srgbClr val="212121"/>
      </a:accent2>
      <a:accent3>
        <a:srgbClr val="A9B9D3"/>
      </a:accent3>
      <a:accent4>
        <a:srgbClr val="26529E"/>
      </a:accent4>
      <a:accent5>
        <a:srgbClr val="62779B"/>
      </a:accent5>
      <a:accent6>
        <a:srgbClr val="363F4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